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990" y="-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0D12FC3-0A19-41E8-9826-6B5A3B2B10B0}" type="datetimeFigureOut">
              <a:rPr lang="ar-EG" smtClean="0"/>
              <a:t>02/08/1441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8FC80AE-D354-4434-8261-4D076E8E95F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14170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C80AE-D354-4434-8261-4D076E8E95F5}" type="slidenum">
              <a:rPr lang="ar-EG" smtClean="0"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93162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EC5AB7D-C7A4-4757-951A-7F401BF5A446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3887E41-6523-4B1A-BD97-D9CD7049D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wipe/>
  </p:transition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8229600" cy="3200400"/>
          </a:xfrm>
        </p:spPr>
        <p:txBody>
          <a:bodyPr/>
          <a:lstStyle/>
          <a:p>
            <a:pPr algn="ctr"/>
            <a:r>
              <a:rPr lang="ar-EG" dirty="0" smtClean="0"/>
              <a:t>محاضرة فى فن تحرير المجلة</a:t>
            </a:r>
            <a:br>
              <a:rPr lang="ar-EG" dirty="0" smtClean="0"/>
            </a:br>
            <a:r>
              <a:rPr lang="ar-EG" dirty="0" smtClean="0"/>
              <a:t> </a:t>
            </a:r>
            <a:br>
              <a:rPr lang="ar-EG" dirty="0" smtClean="0"/>
            </a:br>
            <a:r>
              <a:rPr lang="ar-EG" sz="2400" dirty="0" smtClean="0"/>
              <a:t>بعنوان : الأشكال الصحفية فى المجلة </a:t>
            </a:r>
            <a:br>
              <a:rPr lang="ar-EG" sz="2400" dirty="0" smtClean="0"/>
            </a:br>
            <a:r>
              <a:rPr lang="ar-EG" sz="2400" dirty="0" smtClean="0"/>
              <a:t>(1) الموضوع الصحفى .</a:t>
            </a:r>
            <a:br>
              <a:rPr lang="ar-EG" sz="2400" dirty="0" smtClean="0"/>
            </a:br>
            <a:r>
              <a:rPr lang="ar-EG" sz="2400" dirty="0" smtClean="0"/>
              <a:t>(2 </a:t>
            </a:r>
            <a:r>
              <a:rPr lang="en-US" sz="2400" dirty="0" smtClean="0"/>
              <a:t>(</a:t>
            </a:r>
            <a:r>
              <a:rPr lang="ar-EG" sz="2400" dirty="0" smtClean="0"/>
              <a:t>افتتاحية المجلة .</a:t>
            </a:r>
            <a:br>
              <a:rPr lang="ar-EG" sz="2400" dirty="0" smtClean="0"/>
            </a:br>
            <a:r>
              <a:rPr lang="ar-EG" sz="2400" dirty="0" smtClean="0"/>
              <a:t>(3 )العمود الصحفى بالمجلة .</a:t>
            </a:r>
            <a:r>
              <a:rPr lang="ar-EG" sz="2400" dirty="0" smtClean="0"/>
              <a:t/>
            </a:r>
            <a:br>
              <a:rPr lang="ar-EG" sz="2400" dirty="0" smtClean="0"/>
            </a:br>
            <a:r>
              <a:rPr lang="ar-EG" sz="1800" dirty="0" smtClean="0"/>
              <a:t>ملحوظة : هذه المحاضرات شرحت للطلاب بالجامعة قبل توقف الدراسة </a:t>
            </a:r>
            <a:r>
              <a:rPr lang="ar-EG" sz="2400" dirty="0" smtClean="0"/>
              <a:t/>
            </a:r>
            <a:br>
              <a:rPr lang="ar-EG" sz="2400" dirty="0" smtClean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438400"/>
          </a:xfrm>
        </p:spPr>
        <p:txBody>
          <a:bodyPr/>
          <a:lstStyle/>
          <a:p>
            <a:pPr algn="ctr"/>
            <a:r>
              <a:rPr lang="ar-EG" dirty="0">
                <a:solidFill>
                  <a:srgbClr val="92D050"/>
                </a:solidFill>
              </a:rPr>
              <a:t> </a:t>
            </a:r>
            <a:r>
              <a:rPr lang="ar-EG" b="1" dirty="0" smtClean="0">
                <a:solidFill>
                  <a:srgbClr val="92D050"/>
                </a:solidFill>
                <a:cs typeface="+mj-cs"/>
              </a:rPr>
              <a:t>إعداد :</a:t>
            </a:r>
          </a:p>
          <a:p>
            <a:pPr algn="ctr"/>
            <a:r>
              <a:rPr lang="ar-EG" b="1" dirty="0" smtClean="0">
                <a:solidFill>
                  <a:srgbClr val="92D050"/>
                </a:solidFill>
                <a:cs typeface="+mj-cs"/>
              </a:rPr>
              <a:t>دكتور / عادل صادق</a:t>
            </a:r>
          </a:p>
          <a:p>
            <a:pPr algn="ctr"/>
            <a:endParaRPr lang="ar-EG" b="1" dirty="0">
              <a:solidFill>
                <a:srgbClr val="92D050"/>
              </a:solidFill>
              <a:cs typeface="+mj-cs"/>
            </a:endParaRPr>
          </a:p>
          <a:p>
            <a:pPr algn="ctr"/>
            <a:r>
              <a:rPr lang="ar-EG" b="1" dirty="0" smtClean="0">
                <a:solidFill>
                  <a:srgbClr val="92D050"/>
                </a:solidFill>
                <a:cs typeface="+mj-cs"/>
              </a:rPr>
              <a:t>الفرقة الرابعة – قسم الإعلام – شعبة الصحافة </a:t>
            </a:r>
            <a:endParaRPr lang="en-US" b="1" dirty="0">
              <a:solidFill>
                <a:srgbClr val="92D050"/>
              </a:solidFill>
              <a:cs typeface="+mj-cs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976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dirty="0" smtClean="0">
                <a:solidFill>
                  <a:srgbClr val="C00000"/>
                </a:solidFill>
                <a:cs typeface="+mn-cs"/>
              </a:rPr>
              <a:t>مراحل عملية تحرير المجلة </a:t>
            </a:r>
            <a:endParaRPr lang="en-US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562600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EG" dirty="0" smtClean="0"/>
              <a:t>تحرير المجلة هو نوع من الكتابة غير الخيالية ، أنها الكتابة الواقعية التى تعتمد على المعلومات الواقعية غير الخيالية ، وتمر عملية تحرير موضوعات المجلة بالمراحل التالبية :</a:t>
            </a:r>
          </a:p>
          <a:p>
            <a:pPr marL="68580" indent="0" algn="r" rtl="1">
              <a:buNone/>
            </a:pPr>
            <a:r>
              <a:rPr lang="ar-EG" u="sng" dirty="0" smtClean="0"/>
              <a:t>المرحلة الأولى </a:t>
            </a:r>
            <a:r>
              <a:rPr lang="ar-EG" dirty="0" smtClean="0"/>
              <a:t>:التفكير والتخطيط ..ثم جمع المادة :</a:t>
            </a:r>
          </a:p>
          <a:p>
            <a:pPr marL="68580" indent="0" algn="r" rtl="1">
              <a:buNone/>
            </a:pPr>
            <a:r>
              <a:rPr lang="ar-EG" dirty="0" smtClean="0"/>
              <a:t>وفيها يتم تحديد الفكرة ثم دراستها وتحديد الأفكار الفرعية المرتبطة بها ، ثم تحديد أسلوب معالجتها ، وإجراء مقابلات لجمع المادة والمعلومات ، وفى النهاية يضيق أو يوسع من نطاق موضوعه .</a:t>
            </a:r>
          </a:p>
          <a:p>
            <a:pPr marL="68580" indent="0" algn="r" rtl="1">
              <a:buNone/>
            </a:pPr>
            <a:r>
              <a:rPr lang="ar-EG" u="sng" dirty="0" smtClean="0"/>
              <a:t>المرحلة الثانية </a:t>
            </a:r>
            <a:r>
              <a:rPr lang="ar-EG" dirty="0" smtClean="0"/>
              <a:t>: إعادة التفكير .. أو المراجعة :</a:t>
            </a:r>
          </a:p>
          <a:p>
            <a:pPr marL="68580" indent="0" algn="r" rtl="1">
              <a:buNone/>
            </a:pPr>
            <a:r>
              <a:rPr lang="ar-EG" dirty="0" smtClean="0"/>
              <a:t>وفيها قد يضع المحرر إطاراً جديداً لموضوعه ، ويحدد</a:t>
            </a:r>
          </a:p>
        </p:txBody>
      </p:sp>
    </p:spTree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ar-EG" dirty="0">
                <a:solidFill>
                  <a:srgbClr val="C00000"/>
                </a:solidFill>
                <a:cs typeface="+mn-cs"/>
              </a:rPr>
              <a:t>عملية تحرير المجلة تابع مراحل</a:t>
            </a:r>
            <a:endParaRPr lang="en-US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257800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EG" dirty="0" smtClean="0"/>
              <a:t>الأفكار الرئيسية والفرعية النهائية ، ويكمل الأفكار الناقصة ، ثم يفكر فى أسلوب كتابة الموضوع .</a:t>
            </a:r>
          </a:p>
          <a:p>
            <a:pPr marL="0" indent="0" algn="r" rtl="1">
              <a:buNone/>
            </a:pPr>
            <a:r>
              <a:rPr lang="ar-EG" u="sng" dirty="0" smtClean="0"/>
              <a:t>المرحلة الثالثة </a:t>
            </a:r>
            <a:r>
              <a:rPr lang="ar-EG" dirty="0" smtClean="0"/>
              <a:t>: الكتابة .. أو وضع الأفكار على الورق :</a:t>
            </a:r>
          </a:p>
          <a:p>
            <a:pPr marL="0" indent="0" algn="r" rtl="1">
              <a:buNone/>
            </a:pPr>
            <a:r>
              <a:rPr lang="ar-EG" dirty="0" smtClean="0"/>
              <a:t>وضع الرسالة فى لغة صحفية ثم تنظيم المادة ، والمعالجة بحذف بعض المعلومات أو إضافة بعض المعلومات </a:t>
            </a:r>
            <a:r>
              <a:rPr lang="ar-EG" dirty="0" smtClean="0"/>
              <a:t>.</a:t>
            </a:r>
          </a:p>
          <a:p>
            <a:pPr marL="0" indent="0" algn="r" rtl="1">
              <a:buNone/>
            </a:pPr>
            <a:r>
              <a:rPr lang="ar-EG" u="sng" dirty="0" smtClean="0"/>
              <a:t>المرحلة الرابعة </a:t>
            </a:r>
            <a:r>
              <a:rPr lang="ar-EG" dirty="0" smtClean="0"/>
              <a:t>: التحرير .. أو إعادة الكتابة أو الصقل :</a:t>
            </a:r>
          </a:p>
          <a:p>
            <a:pPr marL="0" indent="0" algn="r" rtl="1">
              <a:buNone/>
            </a:pPr>
            <a:r>
              <a:rPr lang="ar-EG" dirty="0" smtClean="0"/>
              <a:t>وتشمل إعادة الصياغة ، وصقل بعض فقراتها وعناوينها الفرعية والمقدمات والخاتمة .</a:t>
            </a:r>
          </a:p>
          <a:p>
            <a:pPr marL="0" indent="0" algn="r" rtl="1">
              <a:buNone/>
            </a:pPr>
            <a:r>
              <a:rPr lang="ar-EG" u="sng" dirty="0" smtClean="0"/>
              <a:t>المرحلة الخامسة </a:t>
            </a:r>
            <a:r>
              <a:rPr lang="ar-EG" dirty="0" smtClean="0"/>
              <a:t>: المراجعة النهائية للنص : إعادة مراجعة ماتم فى المرحلة السابقة ، أو الصقل النهائي لها ، وإعداد هذه المادة فنياً للنشر ، وتحديد الصور المصاحبة للموضوع ، ثم إرسالها إلى سكرتير تحرير المجلة 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 algn="r" rtl="1">
              <a:buNone/>
            </a:pPr>
            <a:endParaRPr lang="ar-SA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rmAutofit/>
          </a:bodyPr>
          <a:lstStyle/>
          <a:p>
            <a:pPr algn="ctr" rtl="1"/>
            <a:r>
              <a:rPr lang="ar-EG" dirty="0" smtClean="0">
                <a:solidFill>
                  <a:srgbClr val="C00000"/>
                </a:solidFill>
                <a:cs typeface="+mn-cs"/>
              </a:rPr>
              <a:t>تابع عملية تحرير المجلة :</a:t>
            </a:r>
            <a:endParaRPr lang="en-US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8153400" cy="4953000"/>
          </a:xfrm>
        </p:spPr>
        <p:txBody>
          <a:bodyPr>
            <a:normAutofit/>
          </a:bodyPr>
          <a:lstStyle/>
          <a:p>
            <a:pPr algn="r" rtl="1"/>
            <a:r>
              <a:rPr lang="ar-EG" u="sng" dirty="0" smtClean="0"/>
              <a:t>المرحلة السادسة </a:t>
            </a:r>
            <a:r>
              <a:rPr lang="ar-EG" dirty="0" smtClean="0"/>
              <a:t>: دراسة رد الفعل .. أو إعادة التقويم :</a:t>
            </a:r>
            <a:r>
              <a:rPr lang="ar-EG" dirty="0"/>
              <a:t> </a:t>
            </a:r>
            <a:r>
              <a:rPr lang="ar-EG" dirty="0" smtClean="0"/>
              <a:t>وتأتى بعد النشر ، وتشمل دراسة رد فعل الموضوع لدى القراء بعد الحصول على الإنطباعات الأولى عنه من القراء ،أو المصادر ، أو الزملاء ، أو الأصدقاء ، ثم إعادة تقويم أسلوب الكتابة فى ضوء ذلك والاستفادة من ذلك مستقبلاً فى موضوعات أخرى قادمة .</a:t>
            </a:r>
          </a:p>
          <a:p>
            <a:pPr algn="r" rtl="1"/>
            <a:endParaRPr lang="ar-EG" dirty="0" smtClean="0"/>
          </a:p>
        </p:txBody>
      </p:sp>
    </p:spTree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95400"/>
            <a:ext cx="7772400" cy="5023104"/>
          </a:xfrm>
        </p:spPr>
        <p:txBody>
          <a:bodyPr/>
          <a:lstStyle/>
          <a:p>
            <a:pPr algn="r"/>
            <a:r>
              <a:rPr lang="ar-EG" sz="2000" dirty="0" smtClean="0"/>
              <a:t>هو أحد أشكال المقال الصحفى ، يكتبه شخص واحد ويظهر فى مكان ثابت بشكل دورى كل يوم بالجريدة ، أو كل أسبوع بالمجلة ، أو فى عددها الصادر بشكل دورى ويحمل توقيع كاتبه مع صورته الشخصية .</a:t>
            </a:r>
            <a:br>
              <a:rPr lang="ar-EG" sz="2000" dirty="0" smtClean="0"/>
            </a:br>
            <a:r>
              <a:rPr lang="ar-EG" sz="2000" dirty="0" smtClean="0"/>
              <a:t>وهو بالمجلة يكون حوار بين الكاتب وقرائه يعبر فيه عن مكنونات نفسه ، ويبدو صريحاً وواقعياً وذاتياً ، ويروى ذكرياته وخبراته وتجاربه ، ويعطى النصح والرأى والإرشاد للقارئ .</a:t>
            </a:r>
            <a:br>
              <a:rPr lang="ar-EG" sz="2000" dirty="0" smtClean="0"/>
            </a:br>
            <a:r>
              <a:rPr lang="ar-EG" sz="2000" dirty="0" smtClean="0"/>
              <a:t>ويعمل على تقوية العلاقة والألفة بين القارئ والمجلة ، وكل عمود يتخصص فى لون معين وله أفكار يناقشها قد يكون سياسى أو اقتصادى أو اجتماعى أورياضى أو فنى  ....الخ .</a:t>
            </a:r>
            <a:br>
              <a:rPr lang="ar-EG" sz="2000" dirty="0" smtClean="0"/>
            </a:br>
            <a:r>
              <a:rPr lang="ar-EG" sz="2000" dirty="0" smtClean="0"/>
              <a:t>وهناك الأعمدة التى تتناول الشؤون العامة اليومية المطروحة بالمجتمع ، وهناك الأعمدة المتخصصة ، بجانب أعمدة الثرثرة أو القيل والقال وتسمة ( أعمدة حول الأحداث) التى تبرز المواقف على لسان كاتب العمود ومن وجهة نظره أو تكشف أسرار ومواقف مختلفة .</a:t>
            </a:r>
            <a:endParaRPr lang="ar-EG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655318"/>
            <a:ext cx="7772400" cy="563881"/>
          </a:xfrm>
        </p:spPr>
        <p:txBody>
          <a:bodyPr>
            <a:noAutofit/>
          </a:bodyPr>
          <a:lstStyle/>
          <a:p>
            <a:pPr algn="ctr"/>
            <a:r>
              <a:rPr lang="ar-EG" sz="3600" spc="-100" dirty="0">
                <a:solidFill>
                  <a:srgbClr val="C00000"/>
                </a:solidFill>
                <a:latin typeface="+mj-lt"/>
                <a:ea typeface="+mj-ea"/>
              </a:rPr>
              <a:t>( 3) العمود الصحفى بالمجلة </a:t>
            </a:r>
            <a:endParaRPr lang="ar-EG" sz="3600" spc="-100" dirty="0">
              <a:solidFill>
                <a:srgbClr val="C00000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70917349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4946904"/>
          </a:xfrm>
        </p:spPr>
        <p:txBody>
          <a:bodyPr/>
          <a:lstStyle/>
          <a:p>
            <a:pPr algn="r"/>
            <a:r>
              <a:rPr lang="ar-EG" sz="2000" dirty="0" smtClean="0"/>
              <a:t>ويتم ذلك من </a:t>
            </a:r>
            <a:r>
              <a:rPr lang="ar-EG" sz="2000" smtClean="0"/>
              <a:t>خلال :</a:t>
            </a:r>
            <a:br>
              <a:rPr lang="ar-EG" sz="2000" smtClean="0"/>
            </a:br>
            <a:r>
              <a:rPr lang="ar-EG" sz="2000" dirty="0" smtClean="0"/>
              <a:t/>
            </a:r>
            <a:br>
              <a:rPr lang="ar-EG" sz="2000" dirty="0" smtClean="0"/>
            </a:br>
            <a:r>
              <a:rPr lang="ar-EG" sz="2000" dirty="0" smtClean="0"/>
              <a:t>(1) اتفاق المضمون مع سياسة تحرير المجلة وهدفها من الصدور .</a:t>
            </a:r>
            <a:br>
              <a:rPr lang="ar-EG" sz="2000" dirty="0" smtClean="0"/>
            </a:br>
            <a:r>
              <a:rPr lang="ar-EG" sz="2000" dirty="0"/>
              <a:t/>
            </a:r>
            <a:br>
              <a:rPr lang="ar-EG" sz="2000" dirty="0"/>
            </a:br>
            <a:r>
              <a:rPr lang="ar-EG" sz="2000" dirty="0" smtClean="0"/>
              <a:t>(2) التوازن بين فئات المضمون بحيث لا يطغى نوع على نوع(يكون هناك تنويع تحقيقات وحوارات ومقالات وتقارير ومقالات ....الخ ) .</a:t>
            </a:r>
            <a:br>
              <a:rPr lang="ar-EG" sz="2000" dirty="0" smtClean="0"/>
            </a:br>
            <a:r>
              <a:rPr lang="ar-EG" sz="2000" dirty="0"/>
              <a:t/>
            </a:r>
            <a:br>
              <a:rPr lang="ar-EG" sz="2000" dirty="0"/>
            </a:br>
            <a:r>
              <a:rPr lang="ar-EG" sz="2000" dirty="0" smtClean="0"/>
              <a:t>(3 ) إمكانية فهم المضمون وإدراكه بوضوح من قبل القراء .</a:t>
            </a:r>
            <a:br>
              <a:rPr lang="ar-EG" sz="2000" dirty="0" smtClean="0"/>
            </a:br>
            <a:r>
              <a:rPr lang="ar-EG" sz="2000" dirty="0"/>
              <a:t/>
            </a:r>
            <a:br>
              <a:rPr lang="ar-EG" sz="2000" dirty="0"/>
            </a:br>
            <a:r>
              <a:rPr lang="ar-EG" sz="2000" dirty="0" smtClean="0"/>
              <a:t>(4) التنوع فى الموضوعات وكذلك فى أسلوب المعالجة .</a:t>
            </a:r>
            <a:br>
              <a:rPr lang="ar-EG" sz="2000" dirty="0" smtClean="0"/>
            </a:br>
            <a:r>
              <a:rPr lang="ar-EG" sz="2000" dirty="0"/>
              <a:t/>
            </a:r>
            <a:br>
              <a:rPr lang="ar-EG" sz="2000" dirty="0"/>
            </a:br>
            <a:r>
              <a:rPr lang="ar-EG" sz="2000" dirty="0" smtClean="0"/>
              <a:t/>
            </a:r>
            <a:br>
              <a:rPr lang="ar-EG" sz="2000" dirty="0" smtClean="0"/>
            </a:br>
            <a:r>
              <a:rPr lang="ar-EG" sz="2000" dirty="0" smtClean="0"/>
              <a:t>مع خالص أمنياتى بالتوفيق </a:t>
            </a:r>
            <a:br>
              <a:rPr lang="ar-EG" sz="2000" dirty="0" smtClean="0"/>
            </a:br>
            <a:r>
              <a:rPr lang="ar-EG" sz="2000" dirty="0" smtClean="0"/>
              <a:t>وإلى اللقاء فى محاضرة قادمة </a:t>
            </a:r>
            <a:br>
              <a:rPr lang="ar-EG" sz="2000" dirty="0" smtClean="0"/>
            </a:br>
            <a:r>
              <a:rPr lang="ar-EG" sz="2000" dirty="0" smtClean="0"/>
              <a:t>دكتور / عادل صادق </a:t>
            </a:r>
            <a:br>
              <a:rPr lang="ar-EG" sz="2000" dirty="0" smtClean="0"/>
            </a:br>
            <a:endParaRPr lang="ar-EG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7772400" cy="8382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ar-EG" sz="3600" spc="-100" dirty="0">
                <a:solidFill>
                  <a:srgbClr val="C00000"/>
                </a:solidFill>
                <a:latin typeface="+mj-lt"/>
                <a:ea typeface="+mj-ea"/>
              </a:rPr>
              <a:t>معايير الحكم على نجاح رسالة المجلة ( المضمون الصحفى المقدم</a:t>
            </a:r>
            <a:r>
              <a:rPr lang="ar-EG" dirty="0" smtClean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4062117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EG" sz="3200" dirty="0" smtClean="0">
                <a:solidFill>
                  <a:srgbClr val="7030A0"/>
                </a:solidFill>
                <a:cs typeface="+mn-cs"/>
              </a:rPr>
              <a:t>ما هو الموضوع الصحفى ؟</a:t>
            </a:r>
            <a:endParaRPr lang="en-US" sz="3200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EG" dirty="0" smtClean="0"/>
              <a:t>الموضوع الصحفى هو الشكل الصحفى الرئيسى فى المجلة ، وتاعلج من خلاله الأحداث والقضايا والظواهر الراهنة .. ويتميز بالموضوعية وعدم بروز شخصية كاتبه ، وهدفه نقل الأفكار والحقائق من أجل الإعلام أو الإقناع أو التوجيه أو التسلية .</a:t>
            </a:r>
          </a:p>
          <a:p>
            <a:pPr algn="r" rtl="1">
              <a:buNone/>
            </a:pPr>
            <a:r>
              <a:rPr lang="ar-EG" dirty="0" smtClean="0"/>
              <a:t>ويمكن تصنيف الموضوع إلى الأنواع التالية :</a:t>
            </a:r>
          </a:p>
          <a:p>
            <a:pPr marL="582930" indent="-514350" algn="r" rtl="1">
              <a:buAutoNum type="arabicParenBoth"/>
            </a:pPr>
            <a:r>
              <a:rPr lang="ar-EG" dirty="0" smtClean="0"/>
              <a:t>الموضوع الإعلامى أو الإخبارى : ويأخذ القارئ</a:t>
            </a:r>
          </a:p>
          <a:p>
            <a:pPr marL="68580" indent="0" algn="r" rtl="1">
              <a:buNone/>
            </a:pPr>
            <a:r>
              <a:rPr lang="ar-EG" dirty="0" smtClean="0"/>
              <a:t>خلف الأحداث ليبين له حقسقة ما حدث ويخبره بأسرار أو وقائع جديدة ( يكثر بالمجلات الإخبارية )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dirty="0" smtClean="0">
                <a:solidFill>
                  <a:srgbClr val="FF0000"/>
                </a:solidFill>
              </a:rPr>
              <a:t>تابع الموضوع الصحفى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38200"/>
            <a:ext cx="7772400" cy="53340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dirty="0" smtClean="0"/>
              <a:t>(2) الموضوع التحليلي أو التفسيؤى :يتميز بالعمق ويعالج قضايا ومشاكل وآراء مثيرة للجدل ، وتحليلها إلى جوانبها المختلفة .</a:t>
            </a:r>
          </a:p>
          <a:p>
            <a:pPr algn="r" rtl="1">
              <a:buNone/>
            </a:pPr>
            <a:r>
              <a:rPr lang="ar-EG" dirty="0" smtClean="0"/>
              <a:t>( يكثر هذا النوع بالمجلات الإخبارية ) .</a:t>
            </a:r>
          </a:p>
          <a:p>
            <a:pPr algn="r" rtl="1">
              <a:buNone/>
            </a:pPr>
            <a:r>
              <a:rPr lang="ar-EG" dirty="0" smtClean="0"/>
              <a:t>(3) موضوع السيرة الذاتية أو الخبرة الشخصية : ويهدف إلى عرض خبرات الشخص أو الكشف عن مكنونات شخصيته، وعرض لتأملاته فى الحياة وتقديم النصح أو الحكمة الناتجة عن تجاربه ، ويسمى أيضا الموضوع الذاتى أو الشخصى .</a:t>
            </a:r>
            <a:endParaRPr lang="ar-SA" dirty="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/>
          </a:bodyPr>
          <a:lstStyle/>
          <a:p>
            <a:pPr algn="ctr"/>
            <a:r>
              <a:rPr lang="ar-EG" sz="2400" b="1" dirty="0" smtClean="0">
                <a:solidFill>
                  <a:srgbClr val="FF0000"/>
                </a:solidFill>
              </a:rPr>
              <a:t>تابع الموضوع الصحفى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90600"/>
            <a:ext cx="7772400" cy="57150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dirty="0" smtClean="0"/>
              <a:t>(4 ) موضوع الخدمة : كيف تصنعها أو اصنعها بنفسك ، وهدفه تقديم خدمة أو تعلم شئ محدد أو محاولة توجيه القارئ إلى مجال معين (كيف يرشد استهاكه مثلا ) ، وكيف ينسق الزهور ، كيف تطهى وجبة .</a:t>
            </a:r>
          </a:p>
          <a:p>
            <a:pPr algn="r" rtl="1">
              <a:buNone/>
            </a:pPr>
            <a:r>
              <a:rPr lang="ar-EG" dirty="0" smtClean="0"/>
              <a:t>(5 ) الموضوع الجدلى أو المثير للمناقشة أو النزالى : يتعرض لمناقشة قضية ما أو يثير قضية ، وقد يتعصب لوجهة نظره بالأدلة والحجج والبراهين ، ويقدم الأدلة على ذلك ويشجب الأراء المخالفة لها .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ar-EG" dirty="0" smtClean="0">
                <a:solidFill>
                  <a:srgbClr val="C00000"/>
                </a:solidFill>
                <a:cs typeface="+mn-cs"/>
              </a:rPr>
              <a:t>تابع الموضوع الصحفى </a:t>
            </a:r>
            <a:endParaRPr lang="en-US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257800"/>
          </a:xfrm>
        </p:spPr>
        <p:txBody>
          <a:bodyPr>
            <a:normAutofit fontScale="92500" lnSpcReduction="20000"/>
          </a:bodyPr>
          <a:lstStyle/>
          <a:p>
            <a:pPr marL="68580" indent="0" algn="r" rtl="1">
              <a:buNone/>
            </a:pPr>
            <a:r>
              <a:rPr lang="ar-EG" dirty="0" smtClean="0"/>
              <a:t>(6) الموضوع الوصفي : وهدفه رسم صورة عقلية للأشخاص (بورتريه ) أو الأماكن أو مواقف .</a:t>
            </a:r>
          </a:p>
          <a:p>
            <a:pPr marL="68580" indent="0" algn="r" rtl="1">
              <a:buNone/>
            </a:pPr>
            <a:endParaRPr lang="ar-EG" dirty="0" smtClean="0"/>
          </a:p>
          <a:p>
            <a:pPr marL="68580" indent="0" algn="r" rtl="1">
              <a:buNone/>
            </a:pPr>
            <a:r>
              <a:rPr lang="ar-EG" dirty="0" smtClean="0"/>
              <a:t>(7 ) موضوع المسح : ويتم فيه مسح شامل لنوع من النشاط أو ظاهرة معينة من جميع جوانبها كلها ، فهو يقدم تقريرا شاملاًعنها ، ودراسة للوضع الراهن لظاهرة معينة</a:t>
            </a:r>
          </a:p>
          <a:p>
            <a:pPr marL="68580" indent="0" algn="r" rtl="1">
              <a:buNone/>
            </a:pPr>
            <a:r>
              <a:rPr lang="ar-EG" dirty="0" smtClean="0"/>
              <a:t>( ومنه ايضا استطلاعات الرأى التى تجري سنويا لمعرفة شخصية العام وتنشره المجلات فى نهاية كل عام ).</a:t>
            </a:r>
          </a:p>
          <a:p>
            <a:pPr marL="68580" indent="0" algn="r" rtl="1">
              <a:buNone/>
            </a:pPr>
            <a:endParaRPr lang="ar-EG" dirty="0" smtClean="0"/>
          </a:p>
          <a:p>
            <a:pPr marL="68580" indent="0" algn="r" rtl="1">
              <a:buNone/>
            </a:pPr>
            <a:r>
              <a:rPr lang="ar-EG" dirty="0" smtClean="0"/>
              <a:t>(8)الموضوع السردى : ويصاغ فى قالب القصة الخفيفة المرحة أو يروى الوقائع بشكل درامى حسب ترتيب وقوعها </a:t>
            </a:r>
          </a:p>
          <a:p>
            <a:pPr marL="68580" indent="0" algn="r" rtl="1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dirty="0" smtClean="0">
                <a:solidFill>
                  <a:srgbClr val="FF0000"/>
                </a:solidFill>
                <a:cs typeface="+mn-cs"/>
              </a:rPr>
              <a:t>تابع الموضوع الصحفى </a:t>
            </a:r>
            <a:endParaRPr lang="en-US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ar-EG" dirty="0" smtClean="0"/>
              <a:t>(9)  الموضوع المحذر أو الكاشف : هو نوع يعتمد على وضع يد كاتبه على خطأ ما أو جانب سلبى ، إنه علامة تحذير أو عرض لموقف يتطلب العلاج أو الإصلاح .</a:t>
            </a:r>
          </a:p>
          <a:p>
            <a:pPr algn="r" rtl="1">
              <a:buNone/>
            </a:pPr>
            <a:endParaRPr lang="ar-EG" dirty="0" smtClean="0"/>
          </a:p>
          <a:p>
            <a:pPr algn="r" rtl="1">
              <a:buNone/>
            </a:pPr>
            <a:r>
              <a:rPr lang="ar-EG" dirty="0" smtClean="0"/>
              <a:t>(10 ) الموضوع الفكاهى : ويعتمد الأسلوب الفكاهى أو الساخر فى عرض موضوعه ، وقد يخلق شخصيات رمزية يجسد من خلالها الأحداث ، وقد يعود للتاريخ ، وقد يستعمل اللهجة العامية .</a:t>
            </a:r>
          </a:p>
          <a:p>
            <a:pPr algn="r" rtl="1">
              <a:buNone/>
            </a:pPr>
            <a:endParaRPr lang="ar-EG" dirty="0"/>
          </a:p>
          <a:p>
            <a:pPr algn="r" rtl="1">
              <a:buNone/>
            </a:pP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dirty="0" smtClean="0">
                <a:solidFill>
                  <a:srgbClr val="FF0000"/>
                </a:solidFill>
                <a:cs typeface="+mn-cs"/>
              </a:rPr>
              <a:t>أسلوب تحرير الموضوع بالمجلة </a:t>
            </a:r>
            <a:endParaRPr lang="en-US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562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b="1" dirty="0" smtClean="0"/>
              <a:t>بما أن الموضوع الصحفى عبارة عن تقارير، فهناك</a:t>
            </a:r>
            <a:r>
              <a:rPr lang="en-US" dirty="0"/>
              <a:t/>
            </a:r>
            <a:br>
              <a:rPr lang="en-US" dirty="0"/>
            </a:br>
            <a:r>
              <a:rPr lang="ar-EG" dirty="0" smtClean="0"/>
              <a:t>قالبان لتحرير الموضوع ، وهما :</a:t>
            </a:r>
          </a:p>
          <a:p>
            <a:pPr algn="r" rtl="1">
              <a:buNone/>
            </a:pPr>
            <a:r>
              <a:rPr lang="ar-EG" dirty="0" smtClean="0"/>
              <a:t>1- قالب الهرم المقلوب : عنوان – ثم مقدمة بها أهم ما بالموضوع _ ثم فقرة انتقالية تربط بين المقدمة والجسم ، ثم سرد الحوادث أو الشواهد والأمثلة والبراهين التى توضح الفكرة ، ثم الأمثلة الأقل اهمية ، وفى النهاية يقدم أقل التفاصيل أهمية .</a:t>
            </a:r>
          </a:p>
          <a:p>
            <a:pPr algn="r" rtl="1">
              <a:buNone/>
            </a:pPr>
            <a:r>
              <a:rPr lang="ar-EG" dirty="0" smtClean="0"/>
              <a:t>2- قالب الهرم المعتدل :عنوان ثم مقدمة تطرح الفكرة الرئيسية للموضوع ثم التوسع بتقديم الأدلة والشواهد والأمثلة ، ثم خلاصة تحوي أهم ما فيه .</a:t>
            </a:r>
          </a:p>
          <a:p>
            <a:pPr algn="r" rtl="1">
              <a:buNone/>
            </a:pPr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305800" cy="838200"/>
          </a:xfrm>
        </p:spPr>
        <p:txBody>
          <a:bodyPr>
            <a:normAutofit/>
          </a:bodyPr>
          <a:lstStyle/>
          <a:p>
            <a:pPr algn="ctr" rtl="1"/>
            <a:r>
              <a:rPr lang="ar-EG" dirty="0" smtClean="0">
                <a:solidFill>
                  <a:srgbClr val="C00000"/>
                </a:solidFill>
                <a:cs typeface="+mn-cs"/>
              </a:rPr>
              <a:t>(2 ) المقال الإفتتاحى للمجلة </a:t>
            </a:r>
            <a:endParaRPr lang="en-US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EG" dirty="0" smtClean="0"/>
              <a:t>هو أحد أشكال المقال الصحفى ، والتى تعبر فيه المجلة عن رأيها وصوتها كمؤسسة تجاه القضايا والأحداث والمشكلات والآراء المطروحة ، وقد ينشر فى اول المجلة بعد صفحة المحتويات ، أو فى اخر صفحة أو صفحتين بالمجلة .</a:t>
            </a:r>
          </a:p>
          <a:p>
            <a:pPr marL="0" indent="0" algn="r">
              <a:buNone/>
            </a:pPr>
            <a:r>
              <a:rPr lang="ar-EG" dirty="0" smtClean="0"/>
              <a:t>ويقسم الخبراء المقال الإفتتاحى بالمجلة إلى الأنواع التالية :</a:t>
            </a:r>
          </a:p>
          <a:p>
            <a:pPr marL="514350" indent="-514350" algn="r">
              <a:buAutoNum type="arabicParenBoth"/>
            </a:pPr>
            <a:r>
              <a:rPr lang="ar-EG" dirty="0" smtClean="0"/>
              <a:t>المقال الإفتتاحى الشارح : يشرح ويحلل الأخبار والأحداث ويجلو أبعادها ( يكثر بالمجلات الإخبارية ) .</a:t>
            </a:r>
          </a:p>
          <a:p>
            <a:pPr marL="0" indent="0" algn="r">
              <a:buNone/>
            </a:pPr>
            <a:r>
              <a:rPr lang="ar-EG" dirty="0" smtClean="0"/>
              <a:t>(2)المقال الإفتتاحى النزالى ) : وينطلق من أراء مسبقة يريد كاتبه أن يحمل القارئ على اعتناقها ، معتمداً على أسلوب النواليات الذى يحتمل شجب الآراء</a:t>
            </a:r>
            <a:endParaRPr lang="ar-EG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rmAutofit/>
          </a:bodyPr>
          <a:lstStyle/>
          <a:p>
            <a:pPr algn="ctr" rtl="1"/>
            <a:r>
              <a:rPr lang="ar-EG" sz="2800" dirty="0" smtClean="0">
                <a:solidFill>
                  <a:schemeClr val="bg1">
                    <a:lumMod val="50000"/>
                  </a:schemeClr>
                </a:solidFill>
                <a:cs typeface="+mn-cs"/>
              </a:rPr>
              <a:t>تابع </a:t>
            </a:r>
            <a:r>
              <a:rPr lang="ar-EG" sz="2800" dirty="0" smtClean="0">
                <a:solidFill>
                  <a:schemeClr val="bg1">
                    <a:lumMod val="50000"/>
                  </a:schemeClr>
                </a:solidFill>
                <a:cs typeface="+mn-cs"/>
              </a:rPr>
              <a:t>نشأتتتتتة </a:t>
            </a:r>
            <a:r>
              <a:rPr lang="ar-EG" sz="2800" dirty="0" smtClean="0">
                <a:solidFill>
                  <a:schemeClr val="bg1">
                    <a:lumMod val="50000"/>
                  </a:schemeClr>
                </a:solidFill>
                <a:cs typeface="+mn-cs"/>
              </a:rPr>
              <a:t>المجلة </a:t>
            </a:r>
            <a:endParaRPr lang="en-US" sz="2800" dirty="0">
              <a:solidFill>
                <a:schemeClr val="bg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562600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EG" dirty="0" smtClean="0"/>
              <a:t>المخالفة بل تسفيهها باستخدم المنظق الخطابى .</a:t>
            </a:r>
          </a:p>
          <a:p>
            <a:pPr marL="0" indent="0" algn="r">
              <a:buNone/>
            </a:pPr>
            <a:r>
              <a:rPr lang="ar-EG" dirty="0" smtClean="0"/>
              <a:t>(3) المقال الإفتتاحى المتنبئ : يحاول استكشاف للنتائج التى يمكن أن تحدث بالمستقبل</a:t>
            </a:r>
            <a:r>
              <a:rPr lang="en-US" dirty="0" smtClean="0"/>
              <a:t> </a:t>
            </a:r>
            <a:r>
              <a:rPr lang="ar-EG" dirty="0" smtClean="0"/>
              <a:t> للأحداث والظواهر والقضايا و المشكلات .</a:t>
            </a:r>
          </a:p>
          <a:p>
            <a:pPr marL="0" indent="0" algn="r">
              <a:buNone/>
            </a:pPr>
            <a:r>
              <a:rPr lang="ar-EG" dirty="0" smtClean="0"/>
              <a:t>(4 ) المقال الإفتتاحى الذى لايتحدث عن قضايا عامة أو أحداث سياسية أو اقتصادية</a:t>
            </a:r>
            <a:r>
              <a:rPr lang="en-US" dirty="0" smtClean="0"/>
              <a:t> …. </a:t>
            </a:r>
            <a:r>
              <a:rPr lang="ar-EG" dirty="0" smtClean="0"/>
              <a:t>الخ ، بل عن قضايا خاصة بالمجلة وأحداث وقعت بها ( مثل تغيير أحد أفراد الجهاز التحريرى بها ، أو سبق صحفى حصلت عليه ، أو تطوير جديد بالمجلة ، أو زيادة أرقام توزيعها ، أو رفع سعر بيعها ) </a:t>
            </a:r>
            <a:r>
              <a:rPr lang="ar-EG" dirty="0" smtClean="0"/>
              <a:t>.</a:t>
            </a:r>
          </a:p>
          <a:p>
            <a:pPr marL="0" indent="0" algn="r">
              <a:buNone/>
            </a:pPr>
            <a:r>
              <a:rPr lang="ar-EG" dirty="0" smtClean="0"/>
              <a:t>يكتب المقال الإفتتاحى بالمجلة بقالب الهرم المعتدل 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557</TotalTime>
  <Words>866</Words>
  <Application>Microsoft Office PowerPoint</Application>
  <PresentationFormat>On-screen Show (4:3)</PresentationFormat>
  <Paragraphs>63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Metro</vt:lpstr>
      <vt:lpstr>محاضرة فى فن تحرير المجلة   بعنوان : الأشكال الصحفية فى المجلة  (1) الموضوع الصحفى . (2 (افتتاحية المجلة . (3 )العمود الصحفى بالمجلة . ملحوظة : هذه المحاضرات شرحت للطلاب بالجامعة قبل توقف الدراسة  </vt:lpstr>
      <vt:lpstr>ما هو الموضوع الصحفى ؟</vt:lpstr>
      <vt:lpstr>تابع الموضوع الصحفى </vt:lpstr>
      <vt:lpstr>تابع الموضوع الصحفى </vt:lpstr>
      <vt:lpstr>تابع الموضوع الصحفى </vt:lpstr>
      <vt:lpstr>تابع الموضوع الصحفى </vt:lpstr>
      <vt:lpstr>أسلوب تحرير الموضوع بالمجلة </vt:lpstr>
      <vt:lpstr>(2 ) المقال الإفتتاحى للمجلة </vt:lpstr>
      <vt:lpstr>تابع نشأتتتتتة المجلة </vt:lpstr>
      <vt:lpstr>مراحل عملية تحرير المجلة </vt:lpstr>
      <vt:lpstr>عملية تحرير المجلة تابع مراحل</vt:lpstr>
      <vt:lpstr>تابع عملية تحرير المجلة :</vt:lpstr>
      <vt:lpstr>هو أحد أشكال المقال الصحفى ، يكتبه شخص واحد ويظهر فى مكان ثابت بشكل دورى كل يوم بالجريدة ، أو كل أسبوع بالمجلة ، أو فى عددها الصادر بشكل دورى ويحمل توقيع كاتبه مع صورته الشخصية . وهو بالمجلة يكون حوار بين الكاتب وقرائه يعبر فيه عن مكنونات نفسه ، ويبدو صريحاً وواقعياً وذاتياً ، ويروى ذكرياته وخبراته وتجاربه ، ويعطى النصح والرأى والإرشاد للقارئ . ويعمل على تقوية العلاقة والألفة بين القارئ والمجلة ، وكل عمود يتخصص فى لون معين وله أفكار يناقشها قد يكون سياسى أو اقتصادى أو اجتماعى أورياضى أو فنى  ....الخ . وهناك الأعمدة التى تتناول الشؤون العامة اليومية المطروحة بالمجتمع ، وهناك الأعمدة المتخصصة ، بجانب أعمدة الثرثرة أو القيل والقال وتسمة ( أعمدة حول الأحداث) التى تبرز المواقف على لسان كاتب العمود ومن وجهة نظره أو تكشف أسرار ومواقف مختلفة .</vt:lpstr>
      <vt:lpstr>ويتم ذلك من خلال :  (1) اتفاق المضمون مع سياسة تحرير المجلة وهدفها من الصدور .  (2) التوازن بين فئات المضمون بحيث لا يطغى نوع على نوع(يكون هناك تنويع تحقيقات وحوارات ومقالات وتقارير ومقالات ....الخ ) .  (3 ) إمكانية فهم المضمون وإدراكه بوضوح من قبل القراء .  (4) التنوع فى الموضوعات وكذلك فى أسلوب المعالجة .   مع خالص أمنياتى بالتوفيق  وإلى اللقاء فى محاضرة قادمة  دكتور / عادل صادق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حدود علم النفس الإعلامي وتطور دراساته</dc:title>
  <dc:creator>Radeah</dc:creator>
  <cp:lastModifiedBy>pc</cp:lastModifiedBy>
  <cp:revision>88</cp:revision>
  <dcterms:created xsi:type="dcterms:W3CDTF">2013-10-08T15:51:59Z</dcterms:created>
  <dcterms:modified xsi:type="dcterms:W3CDTF">2020-03-26T19:43:37Z</dcterms:modified>
</cp:coreProperties>
</file>